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73" r:id="rId4"/>
    <p:sldId id="472" r:id="rId5"/>
    <p:sldId id="474" r:id="rId6"/>
    <p:sldId id="470" r:id="rId7"/>
    <p:sldId id="475" r:id="rId8"/>
    <p:sldId id="434" r:id="rId9"/>
  </p:sldIdLst>
  <p:sldSz cx="9144000" cy="5143500" type="screen16x9"/>
  <p:notesSz cx="6858000" cy="9144000"/>
  <p:embeddedFontLst>
    <p:embeddedFont>
      <p:font typeface="MS PGothic" panose="020B0600070205080204" pitchFamily="34" charset="-128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Orly's Font 2" panose="020B0604020202020204" charset="0"/>
      <p:regular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571500" y="285750"/>
            <a:ext cx="81153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err="1" smtClean="0">
                <a:solidFill>
                  <a:schemeClr val="accent5"/>
                </a:solidFill>
              </a:rPr>
              <a:t>Zim</a:t>
            </a:r>
            <a:r>
              <a:rPr lang="en-US" sz="2800" dirty="0" smtClean="0">
                <a:solidFill>
                  <a:schemeClr val="accent5"/>
                </a:solidFill>
              </a:rPr>
              <a:t> had 19 marbles. He gave 6 marbles to his friend Lilly. 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6" name="Picture 5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0" y="1496799"/>
            <a:ext cx="2171700" cy="3499944"/>
          </a:xfrm>
          <a:prstGeom prst="rect">
            <a:avLst/>
          </a:prstGeom>
        </p:spPr>
      </p:pic>
      <p:pic>
        <p:nvPicPr>
          <p:cNvPr id="14" name="Picture 2" descr="https://lh3.googleusercontent.com/nAmTwfLII-c46qDGSXtaEdQJz8vYNcD99hwoXEbmU1a208OzJRzxtBZ9aG-ylR7LvplDS-4NccRiv4g1cAO04mRZ7nqd0YFjUX7SS57OUL4CeNXoGNU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1314450"/>
            <a:ext cx="1828800" cy="3668421"/>
          </a:xfrm>
          <a:prstGeom prst="rect">
            <a:avLst/>
          </a:prstGeom>
          <a:noFill/>
        </p:spPr>
      </p:pic>
      <p:sp>
        <p:nvSpPr>
          <p:cNvPr id="15" name="Cloud Callout 14"/>
          <p:cNvSpPr/>
          <p:nvPr/>
        </p:nvSpPr>
        <p:spPr>
          <a:xfrm>
            <a:off x="2743200" y="1428750"/>
            <a:ext cx="2354580" cy="1131570"/>
          </a:xfrm>
          <a:prstGeom prst="cloudCallout">
            <a:avLst>
              <a:gd name="adj1" fmla="val -60509"/>
              <a:gd name="adj2" fmla="val 3215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0365" y="1674526"/>
            <a:ext cx="200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do I have left?</a:t>
            </a:r>
          </a:p>
        </p:txBody>
      </p:sp>
      <p:pic>
        <p:nvPicPr>
          <p:cNvPr id="23" name="Picture 22" descr="marble orange.png"/>
          <p:cNvPicPr>
            <a:picLocks noChangeAspect="1"/>
          </p:cNvPicPr>
          <p:nvPr/>
        </p:nvPicPr>
        <p:blipFill>
          <a:blip r:embed="rId5" cstate="print"/>
          <a:srcRect l="27500" t="58893" r="61250" b="18874"/>
          <a:stretch>
            <a:fillRect/>
          </a:stretch>
        </p:blipFill>
        <p:spPr>
          <a:xfrm rot="6373857">
            <a:off x="4439645" y="3444838"/>
            <a:ext cx="685800" cy="762000"/>
          </a:xfrm>
          <a:prstGeom prst="rect">
            <a:avLst/>
          </a:prstGeom>
        </p:spPr>
      </p:pic>
      <p:pic>
        <p:nvPicPr>
          <p:cNvPr id="24" name="Picture 23" descr="marble yellow.png"/>
          <p:cNvPicPr>
            <a:picLocks noChangeAspect="1"/>
          </p:cNvPicPr>
          <p:nvPr/>
        </p:nvPicPr>
        <p:blipFill>
          <a:blip r:embed="rId6" cstate="print"/>
          <a:srcRect l="37500" t="34437" r="51250" b="45553"/>
          <a:stretch>
            <a:fillRect/>
          </a:stretch>
        </p:blipFill>
        <p:spPr>
          <a:xfrm>
            <a:off x="3868145" y="3330538"/>
            <a:ext cx="685800" cy="685800"/>
          </a:xfrm>
          <a:prstGeom prst="rect">
            <a:avLst/>
          </a:prstGeom>
        </p:spPr>
      </p:pic>
      <p:pic>
        <p:nvPicPr>
          <p:cNvPr id="25" name="Picture 24" descr="marble bright orange.png"/>
          <p:cNvPicPr>
            <a:picLocks noChangeAspect="1"/>
          </p:cNvPicPr>
          <p:nvPr/>
        </p:nvPicPr>
        <p:blipFill>
          <a:blip r:embed="rId7" cstate="print"/>
          <a:srcRect l="48750" t="50000" r="40000" b="27767"/>
          <a:stretch>
            <a:fillRect/>
          </a:stretch>
        </p:blipFill>
        <p:spPr>
          <a:xfrm>
            <a:off x="3296645" y="3559138"/>
            <a:ext cx="720090" cy="800100"/>
          </a:xfrm>
          <a:prstGeom prst="rect">
            <a:avLst/>
          </a:prstGeom>
        </p:spPr>
      </p:pic>
      <p:pic>
        <p:nvPicPr>
          <p:cNvPr id="26" name="Picture 25" descr="marble blue.png"/>
          <p:cNvPicPr>
            <a:picLocks noChangeAspect="1"/>
          </p:cNvPicPr>
          <p:nvPr/>
        </p:nvPicPr>
        <p:blipFill>
          <a:blip r:embed="rId8" cstate="print"/>
          <a:srcRect l="60000" t="32213" r="30000" b="47777"/>
          <a:stretch>
            <a:fillRect/>
          </a:stretch>
        </p:blipFill>
        <p:spPr>
          <a:xfrm>
            <a:off x="4211045" y="3559138"/>
            <a:ext cx="609600" cy="685800"/>
          </a:xfrm>
          <a:prstGeom prst="rect">
            <a:avLst/>
          </a:prstGeom>
        </p:spPr>
      </p:pic>
      <p:pic>
        <p:nvPicPr>
          <p:cNvPr id="27" name="Picture 26" descr="marble orange.png"/>
          <p:cNvPicPr>
            <a:picLocks noChangeAspect="1"/>
          </p:cNvPicPr>
          <p:nvPr/>
        </p:nvPicPr>
        <p:blipFill>
          <a:blip r:embed="rId5" cstate="print"/>
          <a:srcRect l="27500" t="58893" r="61250" b="18874"/>
          <a:stretch>
            <a:fillRect/>
          </a:stretch>
        </p:blipFill>
        <p:spPr>
          <a:xfrm>
            <a:off x="3753845" y="3673438"/>
            <a:ext cx="685800" cy="762000"/>
          </a:xfrm>
          <a:prstGeom prst="rect">
            <a:avLst/>
          </a:prstGeom>
        </p:spPr>
      </p:pic>
      <p:pic>
        <p:nvPicPr>
          <p:cNvPr id="28" name="Picture 27" descr="marble yellow.png"/>
          <p:cNvPicPr>
            <a:picLocks noChangeAspect="1"/>
          </p:cNvPicPr>
          <p:nvPr/>
        </p:nvPicPr>
        <p:blipFill>
          <a:blip r:embed="rId6" cstate="print"/>
          <a:srcRect l="37500" t="34437" r="51250" b="45553"/>
          <a:stretch>
            <a:fillRect/>
          </a:stretch>
        </p:blipFill>
        <p:spPr>
          <a:xfrm rot="18432124">
            <a:off x="4958195" y="3902038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5" grpId="0" animBg="1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1371421"/>
            <a:ext cx="62865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subtract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counting up to a ten.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 bwMode="auto">
          <a:xfrm>
            <a:off x="777240" y="222885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5 +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5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3" name="Text Placeholder 1"/>
          <p:cNvSpPr txBox="1">
            <a:spLocks/>
          </p:cNvSpPr>
          <p:nvPr/>
        </p:nvSpPr>
        <p:spPr bwMode="auto">
          <a:xfrm>
            <a:off x="708660" y="355614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+ 7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=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120140" y="1200150"/>
            <a:ext cx="69951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How many ways can you make 10 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600200" y="971550"/>
            <a:ext cx="64465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Tens are friendly numbers that help us add and subtract.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22"/>
          <p:cNvGrpSpPr/>
          <p:nvPr/>
        </p:nvGrpSpPr>
        <p:grpSpPr>
          <a:xfrm>
            <a:off x="3680460" y="2068830"/>
            <a:ext cx="2286000" cy="914400"/>
            <a:chOff x="4343400" y="2114550"/>
            <a:chExt cx="2286000" cy="914400"/>
          </a:xfrm>
        </p:grpSpPr>
        <p:sp>
          <p:nvSpPr>
            <p:cNvPr id="13" name="Rectangle 12"/>
            <p:cNvSpPr/>
            <p:nvPr/>
          </p:nvSpPr>
          <p:spPr>
            <a:xfrm>
              <a:off x="4343400" y="2114550"/>
              <a:ext cx="22860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43400" y="2114550"/>
              <a:ext cx="2286000" cy="457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3434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006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578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150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1722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22" name="Straight Connector 21"/>
            <p:cNvCxnSpPr>
              <a:stCxn id="16" idx="1"/>
              <a:endCxn id="20" idx="3"/>
            </p:cNvCxnSpPr>
            <p:nvPr/>
          </p:nvCxnSpPr>
          <p:spPr>
            <a:xfrm>
              <a:off x="4343400" y="2571750"/>
              <a:ext cx="2286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32"/>
          <p:cNvGrpSpPr/>
          <p:nvPr/>
        </p:nvGrpSpPr>
        <p:grpSpPr>
          <a:xfrm>
            <a:off x="3680460" y="3326130"/>
            <a:ext cx="2286000" cy="914400"/>
            <a:chOff x="4343400" y="2114550"/>
            <a:chExt cx="2286000" cy="914400"/>
          </a:xfrm>
        </p:grpSpPr>
        <p:sp>
          <p:nvSpPr>
            <p:cNvPr id="34" name="Rectangle 33"/>
            <p:cNvSpPr/>
            <p:nvPr/>
          </p:nvSpPr>
          <p:spPr>
            <a:xfrm>
              <a:off x="4343400" y="2114550"/>
              <a:ext cx="22860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343400" y="2114550"/>
              <a:ext cx="2286000" cy="457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3434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8006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2578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7150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1722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41" name="Straight Connector 40"/>
            <p:cNvCxnSpPr>
              <a:stCxn id="36" idx="1"/>
              <a:endCxn id="40" idx="3"/>
            </p:cNvCxnSpPr>
            <p:nvPr/>
          </p:nvCxnSpPr>
          <p:spPr>
            <a:xfrm>
              <a:off x="4343400" y="2571750"/>
              <a:ext cx="2286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222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2182" y="2160552"/>
            <a:ext cx="285750" cy="285750"/>
          </a:xfrm>
          <a:prstGeom prst="rect">
            <a:avLst/>
          </a:prstGeom>
          <a:noFill/>
        </p:spPr>
      </p:pic>
      <p:pic>
        <p:nvPicPr>
          <p:cNvPr id="44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9382" y="2160552"/>
            <a:ext cx="285750" cy="285750"/>
          </a:xfrm>
          <a:prstGeom prst="rect">
            <a:avLst/>
          </a:prstGeom>
          <a:noFill/>
        </p:spPr>
      </p:pic>
      <p:pic>
        <p:nvPicPr>
          <p:cNvPr id="45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6582" y="2160552"/>
            <a:ext cx="285750" cy="285750"/>
          </a:xfrm>
          <a:prstGeom prst="rect">
            <a:avLst/>
          </a:prstGeom>
          <a:noFill/>
        </p:spPr>
      </p:pic>
      <p:pic>
        <p:nvPicPr>
          <p:cNvPr id="46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782" y="2160552"/>
            <a:ext cx="285750" cy="285750"/>
          </a:xfrm>
          <a:prstGeom prst="rect">
            <a:avLst/>
          </a:prstGeom>
          <a:noFill/>
        </p:spPr>
      </p:pic>
      <p:sp>
        <p:nvSpPr>
          <p:cNvPr id="53" name="Oval 52"/>
          <p:cNvSpPr/>
          <p:nvPr/>
        </p:nvSpPr>
        <p:spPr>
          <a:xfrm>
            <a:off x="5623560" y="218313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3794760" y="264033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4251960" y="264033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4709160" y="264033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5166360" y="264033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5623560" y="264033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3794760" y="344043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4251960" y="344043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62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5071" y="3418557"/>
            <a:ext cx="285750" cy="285750"/>
          </a:xfrm>
          <a:prstGeom prst="rect">
            <a:avLst/>
          </a:prstGeom>
          <a:noFill/>
        </p:spPr>
      </p:pic>
      <p:pic>
        <p:nvPicPr>
          <p:cNvPr id="63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0982" y="3417852"/>
            <a:ext cx="285750" cy="285750"/>
          </a:xfrm>
          <a:prstGeom prst="rect">
            <a:avLst/>
          </a:prstGeom>
          <a:noFill/>
        </p:spPr>
      </p:pic>
      <p:pic>
        <p:nvPicPr>
          <p:cNvPr id="64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3471" y="3875052"/>
            <a:ext cx="285750" cy="285750"/>
          </a:xfrm>
          <a:prstGeom prst="rect">
            <a:avLst/>
          </a:prstGeom>
          <a:noFill/>
        </p:spPr>
      </p:pic>
      <p:pic>
        <p:nvPicPr>
          <p:cNvPr id="65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0671" y="3875052"/>
            <a:ext cx="285750" cy="285750"/>
          </a:xfrm>
          <a:prstGeom prst="rect">
            <a:avLst/>
          </a:prstGeom>
          <a:noFill/>
        </p:spPr>
      </p:pic>
      <p:pic>
        <p:nvPicPr>
          <p:cNvPr id="66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7871" y="3875052"/>
            <a:ext cx="285750" cy="285750"/>
          </a:xfrm>
          <a:prstGeom prst="rect">
            <a:avLst/>
          </a:prstGeom>
          <a:noFill/>
        </p:spPr>
      </p:pic>
      <p:pic>
        <p:nvPicPr>
          <p:cNvPr id="67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5071" y="3864468"/>
            <a:ext cx="285750" cy="285750"/>
          </a:xfrm>
          <a:prstGeom prst="rect">
            <a:avLst/>
          </a:prstGeom>
          <a:noFill/>
        </p:spPr>
      </p:pic>
      <p:pic>
        <p:nvPicPr>
          <p:cNvPr id="68" name="Picture 6" descr="https://lh6.googleusercontent.com/Q80HQJGyUJkm2Vd7GFrMvCD2c8richVU5j2nVNZ7f4-m11QaC0O3xcFIQQgppYpr_HV6x9oXWV5OcSdRoJYC8D8Q0tLLvLT6-1IGlW96gfkiNVuAtb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0982" y="3863763"/>
            <a:ext cx="285750" cy="285750"/>
          </a:xfrm>
          <a:prstGeom prst="rect">
            <a:avLst/>
          </a:prstGeom>
          <a:noFill/>
        </p:spPr>
      </p:pic>
      <p:sp>
        <p:nvSpPr>
          <p:cNvPr id="47" name="Oval 46"/>
          <p:cNvSpPr/>
          <p:nvPr/>
        </p:nvSpPr>
        <p:spPr>
          <a:xfrm>
            <a:off x="4709160" y="344184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Text Placeholder 1"/>
          <p:cNvSpPr txBox="1">
            <a:spLocks/>
          </p:cNvSpPr>
          <p:nvPr/>
        </p:nvSpPr>
        <p:spPr bwMode="auto">
          <a:xfrm>
            <a:off x="6057900" y="268605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10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+ 10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= </a:t>
            </a:r>
            <a:r>
              <a:rPr lang="en-US" sz="2800" noProof="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build="p"/>
      <p:bldP spid="7" grpId="0" build="p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77583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numbers can be subtracted in any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2819424" y="2379344"/>
            <a:ext cx="36853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 – 3   =  7 - 4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850965" y="380619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3196565" y="369189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3736665" y="325755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4465285" y="325755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4693885" y="372999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5504877" y="384429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5276277" y="3328660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515169" y="351157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7 - 3 = 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6504756" y="343028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7 - 4 = 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" name="Multiply 1"/>
          <p:cNvSpPr/>
          <p:nvPr/>
        </p:nvSpPr>
        <p:spPr>
          <a:xfrm>
            <a:off x="3826240" y="2162705"/>
            <a:ext cx="817768" cy="926783"/>
          </a:xfrm>
          <a:prstGeom prst="mathMultiply">
            <a:avLst/>
          </a:prstGeom>
          <a:solidFill>
            <a:schemeClr val="accent3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8" grpId="0" animBg="1"/>
      <p:bldP spid="8" grpId="1" animBg="1"/>
      <p:bldP spid="8" grpId="2" animBg="1"/>
      <p:bldP spid="26" grpId="0" animBg="1"/>
      <p:bldP spid="26" grpId="1" animBg="1"/>
      <p:bldP spid="26" grpId="2" animBg="1"/>
      <p:bldP spid="31" grpId="0" animBg="1"/>
      <p:bldP spid="31" grpId="1" animBg="1"/>
      <p:bldP spid="31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12" grpId="0"/>
      <p:bldP spid="13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urved Down Arrow 50"/>
          <p:cNvSpPr/>
          <p:nvPr/>
        </p:nvSpPr>
        <p:spPr>
          <a:xfrm flipH="1">
            <a:off x="2469670" y="3348708"/>
            <a:ext cx="420624" cy="297180"/>
          </a:xfrm>
          <a:prstGeom prst="curvedDownArrow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771900" y="400050"/>
            <a:ext cx="49149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back from a friendly number makes subtracting easier.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92124" y="3646170"/>
            <a:ext cx="7086600" cy="888980"/>
            <a:chOff x="868680" y="3120390"/>
            <a:chExt cx="7086600" cy="888980"/>
          </a:xfrm>
        </p:grpSpPr>
        <p:sp>
          <p:nvSpPr>
            <p:cNvPr id="7" name="Text Placeholder 2"/>
            <p:cNvSpPr txBox="1">
              <a:spLocks/>
            </p:cNvSpPr>
            <p:nvPr/>
          </p:nvSpPr>
          <p:spPr bwMode="auto">
            <a:xfrm>
              <a:off x="2852928" y="3486150"/>
              <a:ext cx="3794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grpSp>
          <p:nvGrpSpPr>
            <p:cNvPr id="8" name="Group 73"/>
            <p:cNvGrpSpPr/>
            <p:nvPr/>
          </p:nvGrpSpPr>
          <p:grpSpPr>
            <a:xfrm>
              <a:off x="868680" y="3120390"/>
              <a:ext cx="7086600" cy="270761"/>
              <a:chOff x="868680" y="3120390"/>
              <a:chExt cx="7086600" cy="270761"/>
            </a:xfrm>
          </p:grpSpPr>
          <p:cxnSp>
            <p:nvCxnSpPr>
              <p:cNvPr id="13" name="Straight Arrow Connector 12"/>
              <p:cNvCxnSpPr/>
              <p:nvPr/>
            </p:nvCxnSpPr>
            <p:spPr bwMode="auto">
              <a:xfrm>
                <a:off x="868680" y="3257550"/>
                <a:ext cx="708660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Group 67"/>
              <p:cNvGrpSpPr/>
              <p:nvPr/>
            </p:nvGrpSpPr>
            <p:grpSpPr>
              <a:xfrm>
                <a:off x="1541463" y="3120390"/>
                <a:ext cx="117475" cy="252473"/>
                <a:chOff x="1541463" y="3120390"/>
                <a:chExt cx="117475" cy="252473"/>
              </a:xfrm>
            </p:grpSpPr>
            <p:sp>
              <p:nvSpPr>
                <p:cNvPr id="39" name="Oval 38"/>
                <p:cNvSpPr/>
                <p:nvPr/>
              </p:nvSpPr>
              <p:spPr bwMode="auto">
                <a:xfrm>
                  <a:off x="1541463" y="3194535"/>
                  <a:ext cx="117475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40" name="Straight Connector 39"/>
                <p:cNvCxnSpPr/>
                <p:nvPr/>
              </p:nvCxnSpPr>
              <p:spPr bwMode="auto">
                <a:xfrm>
                  <a:off x="1600200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Straight Connector 14"/>
              <p:cNvCxnSpPr/>
              <p:nvPr/>
            </p:nvCxnSpPr>
            <p:spPr bwMode="auto">
              <a:xfrm>
                <a:off x="186537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 bwMode="auto">
              <a:xfrm>
                <a:off x="216001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 bwMode="auto">
              <a:xfrm>
                <a:off x="245465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 bwMode="auto">
              <a:xfrm>
                <a:off x="274929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 bwMode="auto">
              <a:xfrm>
                <a:off x="304393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 bwMode="auto">
              <a:xfrm>
                <a:off x="333857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 bwMode="auto">
              <a:xfrm>
                <a:off x="363321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 bwMode="auto">
              <a:xfrm>
                <a:off x="392785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Group 71"/>
              <p:cNvGrpSpPr/>
              <p:nvPr/>
            </p:nvGrpSpPr>
            <p:grpSpPr>
              <a:xfrm>
                <a:off x="4462272" y="3120390"/>
                <a:ext cx="115888" cy="252473"/>
                <a:chOff x="4336712" y="3120390"/>
                <a:chExt cx="115888" cy="252473"/>
              </a:xfrm>
            </p:grpSpPr>
            <p:sp>
              <p:nvSpPr>
                <p:cNvPr id="37" name="Oval 36"/>
                <p:cNvSpPr/>
                <p:nvPr/>
              </p:nvSpPr>
              <p:spPr bwMode="auto">
                <a:xfrm>
                  <a:off x="4336712" y="3194535"/>
                  <a:ext cx="115888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38" name="Straight Connector 37"/>
                <p:cNvCxnSpPr/>
                <p:nvPr/>
              </p:nvCxnSpPr>
              <p:spPr bwMode="auto">
                <a:xfrm>
                  <a:off x="4389120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4" name="Straight Connector 23"/>
              <p:cNvCxnSpPr/>
              <p:nvPr/>
            </p:nvCxnSpPr>
            <p:spPr bwMode="auto">
              <a:xfrm>
                <a:off x="4811776" y="3128294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 bwMode="auto">
              <a:xfrm>
                <a:off x="5106416" y="313027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5401056" y="3132246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Group 70"/>
              <p:cNvGrpSpPr/>
              <p:nvPr/>
            </p:nvGrpSpPr>
            <p:grpSpPr>
              <a:xfrm>
                <a:off x="7373810" y="3120390"/>
                <a:ext cx="115888" cy="252473"/>
                <a:chOff x="7373810" y="3120390"/>
                <a:chExt cx="115888" cy="252473"/>
              </a:xfrm>
            </p:grpSpPr>
            <p:sp>
              <p:nvSpPr>
                <p:cNvPr id="35" name="Oval 34"/>
                <p:cNvSpPr/>
                <p:nvPr/>
              </p:nvSpPr>
              <p:spPr bwMode="auto">
                <a:xfrm>
                  <a:off x="7373810" y="3200250"/>
                  <a:ext cx="115888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36" name="Straight Connector 35"/>
                <p:cNvCxnSpPr/>
                <p:nvPr/>
              </p:nvCxnSpPr>
              <p:spPr bwMode="auto">
                <a:xfrm>
                  <a:off x="7424928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8" name="Straight Connector 27"/>
              <p:cNvCxnSpPr/>
              <p:nvPr/>
            </p:nvCxnSpPr>
            <p:spPr bwMode="auto">
              <a:xfrm>
                <a:off x="5695696" y="313422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auto">
              <a:xfrm>
                <a:off x="5990336" y="313619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auto">
              <a:xfrm>
                <a:off x="6284976" y="313817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 bwMode="auto">
              <a:xfrm>
                <a:off x="6579616" y="312039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 bwMode="auto">
              <a:xfrm>
                <a:off x="6874256" y="3122366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 bwMode="auto">
              <a:xfrm>
                <a:off x="7168896" y="312434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auto">
              <a:xfrm>
                <a:off x="4222496" y="312039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 Placeholder 2"/>
            <p:cNvSpPr txBox="1">
              <a:spLocks/>
            </p:cNvSpPr>
            <p:nvPr/>
          </p:nvSpPr>
          <p:spPr bwMode="auto">
            <a:xfrm>
              <a:off x="1389888" y="3486150"/>
              <a:ext cx="3794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0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10" name="Text Placeholder 2"/>
            <p:cNvSpPr txBox="1">
              <a:spLocks/>
            </p:cNvSpPr>
            <p:nvPr/>
          </p:nvSpPr>
          <p:spPr bwMode="auto">
            <a:xfrm>
              <a:off x="7132320" y="3486150"/>
              <a:ext cx="6858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20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11" name="Text Placeholder 2"/>
            <p:cNvSpPr txBox="1">
              <a:spLocks/>
            </p:cNvSpPr>
            <p:nvPr/>
          </p:nvSpPr>
          <p:spPr bwMode="auto">
            <a:xfrm>
              <a:off x="5669280" y="3486150"/>
              <a:ext cx="5943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15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12" name="Text Placeholder 2"/>
            <p:cNvSpPr txBox="1">
              <a:spLocks/>
            </p:cNvSpPr>
            <p:nvPr/>
          </p:nvSpPr>
          <p:spPr bwMode="auto">
            <a:xfrm>
              <a:off x="4160520" y="3486150"/>
              <a:ext cx="6400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42" name="Curved Down Arrow 41" hidden="1"/>
          <p:cNvSpPr/>
          <p:nvPr/>
        </p:nvSpPr>
        <p:spPr>
          <a:xfrm flipH="1">
            <a:off x="5930567" y="3219768"/>
            <a:ext cx="448056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Curved Down Arrow 42" hidden="1"/>
          <p:cNvSpPr/>
          <p:nvPr/>
        </p:nvSpPr>
        <p:spPr>
          <a:xfrm flipH="1">
            <a:off x="6221079" y="3224530"/>
            <a:ext cx="448056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2578100" y="3986087"/>
            <a:ext cx="640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2249424" y="3989070"/>
            <a:ext cx="640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167162" y="1422096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- 6 =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746023" y="1389983"/>
            <a:ext cx="1028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836814" y="1412561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9" name="Oval 58"/>
          <p:cNvSpPr/>
          <p:nvPr/>
        </p:nvSpPr>
        <p:spPr>
          <a:xfrm rot="16200000">
            <a:off x="2031259" y="423942"/>
            <a:ext cx="985349" cy="2057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4306824" y="3874770"/>
            <a:ext cx="654436" cy="65380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Curved Down Arrow 71"/>
          <p:cNvSpPr/>
          <p:nvPr/>
        </p:nvSpPr>
        <p:spPr>
          <a:xfrm flipH="1">
            <a:off x="2836811" y="3348708"/>
            <a:ext cx="1806848" cy="342899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Text Placeholder 1"/>
          <p:cNvSpPr txBox="1">
            <a:spLocks/>
          </p:cNvSpPr>
          <p:nvPr/>
        </p:nvSpPr>
        <p:spPr bwMode="auto">
          <a:xfrm>
            <a:off x="3236863" y="2838198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-6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8" name="Curved Down Arrow 67"/>
          <p:cNvSpPr/>
          <p:nvPr/>
        </p:nvSpPr>
        <p:spPr>
          <a:xfrm>
            <a:off x="4306824" y="3423569"/>
            <a:ext cx="420624" cy="342900"/>
          </a:xfrm>
          <a:prstGeom prst="curvedDownArrow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Text Placeholder 1"/>
          <p:cNvSpPr txBox="1">
            <a:spLocks/>
          </p:cNvSpPr>
          <p:nvPr/>
        </p:nvSpPr>
        <p:spPr bwMode="auto">
          <a:xfrm>
            <a:off x="1810436" y="1099607"/>
            <a:ext cx="396465" cy="40011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+1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2182377" y="3902595"/>
            <a:ext cx="654436" cy="65380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351740" y="2056501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- 6 = 4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0" name="Text Placeholder 1"/>
          <p:cNvSpPr txBox="1">
            <a:spLocks/>
          </p:cNvSpPr>
          <p:nvPr/>
        </p:nvSpPr>
        <p:spPr bwMode="auto">
          <a:xfrm>
            <a:off x="3390062" y="1856446"/>
            <a:ext cx="493703" cy="40011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000" dirty="0">
                <a:solidFill>
                  <a:schemeClr val="accent3"/>
                </a:solidFill>
                <a:latin typeface="Orly's Font 2" pitchFamily="66" charset="0"/>
                <a:cs typeface="+mn-cs"/>
              </a:rPr>
              <a:t>-</a:t>
            </a: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1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cs typeface="+mn-cs"/>
            </a:endParaRPr>
          </a:p>
        </p:txBody>
      </p:sp>
      <p:sp>
        <p:nvSpPr>
          <p:cNvPr id="74" name="Text Placeholder 1"/>
          <p:cNvSpPr txBox="1">
            <a:spLocks/>
          </p:cNvSpPr>
          <p:nvPr/>
        </p:nvSpPr>
        <p:spPr bwMode="auto">
          <a:xfrm>
            <a:off x="2288822" y="2838198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-1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759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3" grpId="0" build="p"/>
      <p:bldP spid="42" grpId="0" animBg="1"/>
      <p:bldP spid="43" grpId="0" animBg="1"/>
      <p:bldP spid="46" grpId="0"/>
      <p:bldP spid="47" grpId="0"/>
      <p:bldP spid="57" grpId="0"/>
      <p:bldP spid="57" grpId="1"/>
      <p:bldP spid="58" grpId="0"/>
      <p:bldP spid="59" grpId="0" animBg="1"/>
      <p:bldP spid="67" grpId="0" animBg="1"/>
      <p:bldP spid="72" grpId="0" animBg="1"/>
      <p:bldP spid="73" grpId="0" build="p"/>
      <p:bldP spid="68" grpId="0" animBg="1"/>
      <p:bldP spid="68" grpId="1" animBg="1"/>
      <p:bldP spid="76" grpId="0" animBg="1"/>
      <p:bldP spid="81" grpId="0" animBg="1"/>
      <p:bldP spid="70" grpId="0" animBg="1"/>
      <p:bldP spid="7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/>
          <p:nvPr/>
        </p:nvGrpSpPr>
        <p:grpSpPr>
          <a:xfrm>
            <a:off x="1143000" y="2114550"/>
            <a:ext cx="2286000" cy="914400"/>
            <a:chOff x="4343400" y="2114550"/>
            <a:chExt cx="2286000" cy="914400"/>
          </a:xfrm>
        </p:grpSpPr>
        <p:sp>
          <p:nvSpPr>
            <p:cNvPr id="5" name="Rectangle 4"/>
            <p:cNvSpPr/>
            <p:nvPr/>
          </p:nvSpPr>
          <p:spPr>
            <a:xfrm>
              <a:off x="4343400" y="2114550"/>
              <a:ext cx="22860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343400" y="2114550"/>
              <a:ext cx="2286000" cy="457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3434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8006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2578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7150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722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/>
            <p:cNvCxnSpPr>
              <a:stCxn id="7" idx="1"/>
              <a:endCxn id="11" idx="3"/>
            </p:cNvCxnSpPr>
            <p:nvPr/>
          </p:nvCxnSpPr>
          <p:spPr>
            <a:xfrm>
              <a:off x="4343400" y="2571750"/>
              <a:ext cx="2286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32"/>
          <p:cNvGrpSpPr/>
          <p:nvPr/>
        </p:nvGrpSpPr>
        <p:grpSpPr>
          <a:xfrm>
            <a:off x="1143000" y="3257550"/>
            <a:ext cx="2286000" cy="914400"/>
            <a:chOff x="4343400" y="2114550"/>
            <a:chExt cx="2286000" cy="914400"/>
          </a:xfrm>
        </p:grpSpPr>
        <p:sp>
          <p:nvSpPr>
            <p:cNvPr id="14" name="Rectangle 13"/>
            <p:cNvSpPr/>
            <p:nvPr/>
          </p:nvSpPr>
          <p:spPr>
            <a:xfrm>
              <a:off x="4343400" y="2114550"/>
              <a:ext cx="22860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43400" y="2114550"/>
              <a:ext cx="2286000" cy="457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3434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006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578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150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172200" y="2114550"/>
              <a:ext cx="4572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21" name="Straight Connector 20"/>
            <p:cNvCxnSpPr>
              <a:stCxn id="16" idx="1"/>
              <a:endCxn id="20" idx="3"/>
            </p:cNvCxnSpPr>
            <p:nvPr/>
          </p:nvCxnSpPr>
          <p:spPr>
            <a:xfrm>
              <a:off x="4343400" y="2571750"/>
              <a:ext cx="2286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Oval 25"/>
          <p:cNvSpPr/>
          <p:nvPr/>
        </p:nvSpPr>
        <p:spPr>
          <a:xfrm>
            <a:off x="3086100" y="2220383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1257300" y="26860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714500" y="26860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2171700" y="26860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2628900" y="26860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3086100" y="26860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1257300" y="33718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1714500" y="33718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240107" y="1019282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18 - 6 =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726007" y="1019282"/>
            <a:ext cx="1028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3167" y="982839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5" name="Oval 44"/>
          <p:cNvSpPr/>
          <p:nvPr/>
        </p:nvSpPr>
        <p:spPr>
          <a:xfrm rot="16200000">
            <a:off x="4889500" y="-31750"/>
            <a:ext cx="1079500" cy="24003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Text Placeholder 1"/>
          <p:cNvSpPr txBox="1">
            <a:spLocks/>
          </p:cNvSpPr>
          <p:nvPr/>
        </p:nvSpPr>
        <p:spPr bwMode="auto">
          <a:xfrm>
            <a:off x="4686300" y="514350"/>
            <a:ext cx="800100" cy="523220"/>
          </a:xfrm>
          <a:prstGeom prst="rect">
            <a:avLst/>
          </a:prstGeom>
          <a:noFill/>
          <a:ln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 </a:t>
            </a: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+ </a:t>
            </a: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2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2171700" y="33718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2628900" y="3359151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3074811" y="3360561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2626077" y="22288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1246011" y="2217561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1706033" y="2223205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2166055" y="2226027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1257300" y="38290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1714500" y="38290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2171700" y="3829050"/>
            <a:ext cx="246888" cy="24688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2628900" y="38290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3086100" y="3829050"/>
            <a:ext cx="246888" cy="24688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8" name="Text Placeholder 1"/>
          <p:cNvSpPr txBox="1">
            <a:spLocks/>
          </p:cNvSpPr>
          <p:nvPr/>
        </p:nvSpPr>
        <p:spPr bwMode="auto">
          <a:xfrm>
            <a:off x="4229100" y="2114550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20 -6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69" name="Text Placeholder 1"/>
          <p:cNvSpPr txBox="1">
            <a:spLocks/>
          </p:cNvSpPr>
          <p:nvPr/>
        </p:nvSpPr>
        <p:spPr bwMode="auto">
          <a:xfrm>
            <a:off x="6286500" y="1771650"/>
            <a:ext cx="685800" cy="523220"/>
          </a:xfrm>
          <a:prstGeom prst="rect">
            <a:avLst/>
          </a:prstGeom>
          <a:noFill/>
          <a:ln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-</a:t>
            </a: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2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70" name="Text Placeholder 1"/>
          <p:cNvSpPr txBox="1">
            <a:spLocks/>
          </p:cNvSpPr>
          <p:nvPr/>
        </p:nvSpPr>
        <p:spPr bwMode="auto">
          <a:xfrm>
            <a:off x="5672664" y="2114550"/>
            <a:ext cx="106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= 14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71" name="Text Placeholder 2"/>
          <p:cNvSpPr txBox="1">
            <a:spLocks/>
          </p:cNvSpPr>
          <p:nvPr/>
        </p:nvSpPr>
        <p:spPr bwMode="auto">
          <a:xfrm>
            <a:off x="3886200" y="3143250"/>
            <a:ext cx="49149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use any </a:t>
            </a:r>
            <a:r>
              <a:rPr lang="en-US" sz="2800" smtClean="0">
                <a:solidFill>
                  <a:schemeClr val="accent1"/>
                </a:solidFill>
                <a:latin typeface="Orly's Font 2" pitchFamily="66" charset="0"/>
              </a:rPr>
              <a:t>10 to make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subtracting easier. 10, 20, 30…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16615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16615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D16615"/>
                                      </p:to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D16615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3" grpId="0"/>
      <p:bldP spid="43" grpId="1"/>
      <p:bldP spid="49" grpId="0" build="p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4" grpId="0" animBg="1"/>
      <p:bldP spid="55" grpId="0" animBg="1"/>
      <p:bldP spid="56" grpId="0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build="p"/>
      <p:bldP spid="69" grpId="0" uiExpand="1" build="p" animBg="1"/>
      <p:bldP spid="70" grpId="0" build="p"/>
      <p:bldP spid="7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16320" y="1314450"/>
            <a:ext cx="2127680" cy="3429000"/>
          </a:xfrm>
          <a:prstGeom prst="rect">
            <a:avLst/>
          </a:prstGeom>
        </p:spPr>
      </p:pic>
      <p:sp>
        <p:nvSpPr>
          <p:cNvPr id="29" name="Text Placeholder 1"/>
          <p:cNvSpPr txBox="1">
            <a:spLocks/>
          </p:cNvSpPr>
          <p:nvPr/>
        </p:nvSpPr>
        <p:spPr bwMode="auto">
          <a:xfrm>
            <a:off x="3086100" y="400050"/>
            <a:ext cx="5943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Zim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had 19 marbles. He gave 6 marbles to his friend Lilly.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pic>
        <p:nvPicPr>
          <p:cNvPr id="30" name="Picture 2" descr="https://lh3.googleusercontent.com/nAmTwfLII-c46qDGSXtaEdQJz8vYNcD99hwoXEbmU1a208OzJRzxtBZ9aG-ylR7LvplDS-4NccRiv4g1cAO04mRZ7nqd0YFjUX7SS57OUL4CeNXoGNU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14450"/>
            <a:ext cx="1828800" cy="3668421"/>
          </a:xfrm>
          <a:prstGeom prst="rect">
            <a:avLst/>
          </a:prstGeom>
          <a:noFill/>
        </p:spPr>
      </p:pic>
      <p:sp>
        <p:nvSpPr>
          <p:cNvPr id="31" name="Cloud Callout 30"/>
          <p:cNvSpPr/>
          <p:nvPr/>
        </p:nvSpPr>
        <p:spPr>
          <a:xfrm flipH="1">
            <a:off x="1714500" y="1200150"/>
            <a:ext cx="2354580" cy="113157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43100" y="1361016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marbles do I have left?</a:t>
            </a:r>
          </a:p>
        </p:txBody>
      </p:sp>
      <p:pic>
        <p:nvPicPr>
          <p:cNvPr id="39" name="Picture 38" descr="marble orange.png"/>
          <p:cNvPicPr>
            <a:picLocks noChangeAspect="1"/>
          </p:cNvPicPr>
          <p:nvPr/>
        </p:nvPicPr>
        <p:blipFill>
          <a:blip r:embed="rId5" cstate="print"/>
          <a:srcRect l="27500" t="58893" r="61250" b="18874"/>
          <a:stretch>
            <a:fillRect/>
          </a:stretch>
        </p:blipFill>
        <p:spPr>
          <a:xfrm rot="6373857">
            <a:off x="6633859" y="3312277"/>
            <a:ext cx="685800" cy="762000"/>
          </a:xfrm>
          <a:prstGeom prst="rect">
            <a:avLst/>
          </a:prstGeom>
        </p:spPr>
      </p:pic>
      <p:pic>
        <p:nvPicPr>
          <p:cNvPr id="40" name="Picture 39" descr="marble yellow.png"/>
          <p:cNvPicPr>
            <a:picLocks noChangeAspect="1"/>
          </p:cNvPicPr>
          <p:nvPr/>
        </p:nvPicPr>
        <p:blipFill>
          <a:blip r:embed="rId6" cstate="print"/>
          <a:srcRect l="37500" t="34437" r="51250" b="45553"/>
          <a:stretch>
            <a:fillRect/>
          </a:stretch>
        </p:blipFill>
        <p:spPr>
          <a:xfrm>
            <a:off x="6062359" y="3197977"/>
            <a:ext cx="685800" cy="685800"/>
          </a:xfrm>
          <a:prstGeom prst="rect">
            <a:avLst/>
          </a:prstGeom>
        </p:spPr>
      </p:pic>
      <p:pic>
        <p:nvPicPr>
          <p:cNvPr id="41" name="Picture 40" descr="marble bright orange.png"/>
          <p:cNvPicPr>
            <a:picLocks noChangeAspect="1"/>
          </p:cNvPicPr>
          <p:nvPr/>
        </p:nvPicPr>
        <p:blipFill>
          <a:blip r:embed="rId7" cstate="print"/>
          <a:srcRect l="48750" t="50000" r="40000" b="27767"/>
          <a:stretch>
            <a:fillRect/>
          </a:stretch>
        </p:blipFill>
        <p:spPr>
          <a:xfrm>
            <a:off x="5490859" y="3426577"/>
            <a:ext cx="720090" cy="800100"/>
          </a:xfrm>
          <a:prstGeom prst="rect">
            <a:avLst/>
          </a:prstGeom>
        </p:spPr>
      </p:pic>
      <p:pic>
        <p:nvPicPr>
          <p:cNvPr id="42" name="Picture 41" descr="marble blue.png"/>
          <p:cNvPicPr>
            <a:picLocks noChangeAspect="1"/>
          </p:cNvPicPr>
          <p:nvPr/>
        </p:nvPicPr>
        <p:blipFill>
          <a:blip r:embed="rId8" cstate="print"/>
          <a:srcRect l="60000" t="32213" r="30000" b="47777"/>
          <a:stretch>
            <a:fillRect/>
          </a:stretch>
        </p:blipFill>
        <p:spPr>
          <a:xfrm>
            <a:off x="6405259" y="3426577"/>
            <a:ext cx="609600" cy="685800"/>
          </a:xfrm>
          <a:prstGeom prst="rect">
            <a:avLst/>
          </a:prstGeom>
        </p:spPr>
      </p:pic>
      <p:pic>
        <p:nvPicPr>
          <p:cNvPr id="43" name="Picture 42" descr="marble orange.png"/>
          <p:cNvPicPr>
            <a:picLocks noChangeAspect="1"/>
          </p:cNvPicPr>
          <p:nvPr/>
        </p:nvPicPr>
        <p:blipFill>
          <a:blip r:embed="rId5" cstate="print"/>
          <a:srcRect l="27500" t="58893" r="61250" b="18874"/>
          <a:stretch>
            <a:fillRect/>
          </a:stretch>
        </p:blipFill>
        <p:spPr>
          <a:xfrm>
            <a:off x="5948059" y="3540877"/>
            <a:ext cx="685800" cy="762000"/>
          </a:xfrm>
          <a:prstGeom prst="rect">
            <a:avLst/>
          </a:prstGeom>
        </p:spPr>
      </p:pic>
      <p:pic>
        <p:nvPicPr>
          <p:cNvPr id="44" name="Picture 43" descr="marble yellow.png"/>
          <p:cNvPicPr>
            <a:picLocks noChangeAspect="1"/>
          </p:cNvPicPr>
          <p:nvPr/>
        </p:nvPicPr>
        <p:blipFill>
          <a:blip r:embed="rId6" cstate="print"/>
          <a:srcRect l="37500" t="34437" r="51250" b="45553"/>
          <a:stretch>
            <a:fillRect/>
          </a:stretch>
        </p:blipFill>
        <p:spPr>
          <a:xfrm rot="18432124">
            <a:off x="6771408" y="3792727"/>
            <a:ext cx="685800" cy="685800"/>
          </a:xfrm>
          <a:prstGeom prst="rect">
            <a:avLst/>
          </a:prstGeom>
        </p:spPr>
      </p:pic>
      <p:sp>
        <p:nvSpPr>
          <p:cNvPr id="45" name="Text Placeholder 3"/>
          <p:cNvSpPr txBox="1">
            <a:spLocks/>
          </p:cNvSpPr>
          <p:nvPr/>
        </p:nvSpPr>
        <p:spPr bwMode="auto">
          <a:xfrm>
            <a:off x="2628900" y="280035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19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= 20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800600" y="1771650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19 - 6 =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399390" y="1782939"/>
            <a:ext cx="634639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8" name="Text Placeholder 3"/>
          <p:cNvSpPr txBox="1">
            <a:spLocks/>
          </p:cNvSpPr>
          <p:nvPr/>
        </p:nvSpPr>
        <p:spPr bwMode="auto">
          <a:xfrm>
            <a:off x="2514600" y="3371850"/>
            <a:ext cx="2400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20 -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= 14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 rot="16200000">
            <a:off x="5403850" y="825500"/>
            <a:ext cx="1079500" cy="2286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Text Placeholder 3"/>
          <p:cNvSpPr txBox="1">
            <a:spLocks/>
          </p:cNvSpPr>
          <p:nvPr/>
        </p:nvSpPr>
        <p:spPr bwMode="auto">
          <a:xfrm>
            <a:off x="2514600" y="4057650"/>
            <a:ext cx="2400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14 -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 =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3086100" y="2639484"/>
            <a:ext cx="685800" cy="65380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2971800" y="3943350"/>
            <a:ext cx="685800" cy="65380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Text Placeholder 3"/>
          <p:cNvSpPr txBox="1">
            <a:spLocks/>
          </p:cNvSpPr>
          <p:nvPr/>
        </p:nvSpPr>
        <p:spPr bwMode="auto">
          <a:xfrm>
            <a:off x="4000500" y="4057650"/>
            <a:ext cx="60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43100" y="1428750"/>
            <a:ext cx="200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have 13 marbles left!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1" grpId="0" animBg="1"/>
      <p:bldP spid="32" grpId="0"/>
      <p:bldP spid="32" grpId="1"/>
      <p:bldP spid="45" grpId="0"/>
      <p:bldP spid="46" grpId="0"/>
      <p:bldP spid="47" grpId="0" animBg="1"/>
      <p:bldP spid="48" grpId="0"/>
      <p:bldP spid="49" grpId="0" animBg="1"/>
      <p:bldP spid="56" grpId="0"/>
      <p:bldP spid="57" grpId="0" animBg="1"/>
      <p:bldP spid="58" grpId="0" animBg="1"/>
      <p:bldP spid="59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to subtract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counting up to a ten.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26667</TotalTime>
  <Words>236</Words>
  <Application>Microsoft Office PowerPoint</Application>
  <PresentationFormat>On-screen Show (16:9)</PresentationFormat>
  <Paragraphs>53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Courier New</vt:lpstr>
      <vt:lpstr>MS PGothic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298</cp:revision>
  <dcterms:created xsi:type="dcterms:W3CDTF">2011-06-12T17:04:43Z</dcterms:created>
  <dcterms:modified xsi:type="dcterms:W3CDTF">2015-06-07T12:25:47Z</dcterms:modified>
</cp:coreProperties>
</file>